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61" r:id="rId4"/>
    <p:sldId id="262" r:id="rId5"/>
    <p:sldId id="263" r:id="rId6"/>
    <p:sldId id="264" r:id="rId7"/>
    <p:sldId id="265" r:id="rId8"/>
    <p:sldId id="270" r:id="rId9"/>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0" d="100"/>
          <a:sy n="70" d="100"/>
        </p:scale>
        <p:origin x="714"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O"/>
          </a:p>
        </p:txBody>
      </p:sp>
      <p:sp>
        <p:nvSpPr>
          <p:cNvPr id="4" name="Marcador de fecha 3"/>
          <p:cNvSpPr>
            <a:spLocks noGrp="1"/>
          </p:cNvSpPr>
          <p:nvPr>
            <p:ph type="dt" sz="half" idx="10"/>
          </p:nvPr>
        </p:nvSpPr>
        <p:spPr/>
        <p:txBody>
          <a:bodyPr/>
          <a:lstStyle/>
          <a:p>
            <a:fld id="{242D62DA-E2CE-44A5-953E-42D7B5ABF93F}" type="datetimeFigureOut">
              <a:rPr lang="es-CO" smtClean="0"/>
              <a:t>9/11/2017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7842B502-3788-4E48-9FC6-D9A0405609D1}" type="slidenum">
              <a:rPr lang="es-CO" smtClean="0"/>
              <a:t>‹Nº›</a:t>
            </a:fld>
            <a:endParaRPr lang="es-CO"/>
          </a:p>
        </p:txBody>
      </p:sp>
    </p:spTree>
    <p:extLst>
      <p:ext uri="{BB962C8B-B14F-4D97-AF65-F5344CB8AC3E}">
        <p14:creationId xmlns:p14="http://schemas.microsoft.com/office/powerpoint/2010/main" val="86847938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242D62DA-E2CE-44A5-953E-42D7B5ABF93F}" type="datetimeFigureOut">
              <a:rPr lang="es-CO" smtClean="0"/>
              <a:t>9/11/2017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7842B502-3788-4E48-9FC6-D9A0405609D1}" type="slidenum">
              <a:rPr lang="es-CO" smtClean="0"/>
              <a:t>‹Nº›</a:t>
            </a:fld>
            <a:endParaRPr lang="es-CO"/>
          </a:p>
        </p:txBody>
      </p:sp>
    </p:spTree>
    <p:extLst>
      <p:ext uri="{BB962C8B-B14F-4D97-AF65-F5344CB8AC3E}">
        <p14:creationId xmlns:p14="http://schemas.microsoft.com/office/powerpoint/2010/main" val="30785507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242D62DA-E2CE-44A5-953E-42D7B5ABF93F}" type="datetimeFigureOut">
              <a:rPr lang="es-CO" smtClean="0"/>
              <a:t>9/11/2017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7842B502-3788-4E48-9FC6-D9A0405609D1}" type="slidenum">
              <a:rPr lang="es-CO" smtClean="0"/>
              <a:t>‹Nº›</a:t>
            </a:fld>
            <a:endParaRPr lang="es-CO"/>
          </a:p>
        </p:txBody>
      </p:sp>
    </p:spTree>
    <p:extLst>
      <p:ext uri="{BB962C8B-B14F-4D97-AF65-F5344CB8AC3E}">
        <p14:creationId xmlns:p14="http://schemas.microsoft.com/office/powerpoint/2010/main" val="273431557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fld id="{242D62DA-E2CE-44A5-953E-42D7B5ABF93F}" type="datetimeFigureOut">
              <a:rPr lang="es-CO" smtClean="0"/>
              <a:t>9/11/2017</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7842B502-3788-4E48-9FC6-D9A0405609D1}" type="slidenum">
              <a:rPr lang="es-CO" smtClean="0"/>
              <a:t>‹Nº›</a:t>
            </a:fld>
            <a:endParaRPr lang="es-CO"/>
          </a:p>
        </p:txBody>
      </p:sp>
    </p:spTree>
    <p:extLst>
      <p:ext uri="{BB962C8B-B14F-4D97-AF65-F5344CB8AC3E}">
        <p14:creationId xmlns:p14="http://schemas.microsoft.com/office/powerpoint/2010/main" val="429419478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fld id="{242D62DA-E2CE-44A5-953E-42D7B5ABF93F}" type="datetimeFigureOut">
              <a:rPr lang="es-CO" smtClean="0"/>
              <a:t>9/11/2017</a:t>
            </a:fld>
            <a:endParaRPr lang="es-CO"/>
          </a:p>
        </p:txBody>
      </p:sp>
      <p:sp>
        <p:nvSpPr>
          <p:cNvPr id="8" name="Marcador de pie de página 7"/>
          <p:cNvSpPr>
            <a:spLocks noGrp="1"/>
          </p:cNvSpPr>
          <p:nvPr>
            <p:ph type="ftr" sz="quarter" idx="11"/>
          </p:nvPr>
        </p:nvSpPr>
        <p:spPr/>
        <p:txBody>
          <a:bodyPr/>
          <a:lstStyle/>
          <a:p>
            <a:endParaRPr lang="es-CO"/>
          </a:p>
        </p:txBody>
      </p:sp>
      <p:sp>
        <p:nvSpPr>
          <p:cNvPr id="9" name="Marcador de número de diapositiva 8"/>
          <p:cNvSpPr>
            <a:spLocks noGrp="1"/>
          </p:cNvSpPr>
          <p:nvPr>
            <p:ph type="sldNum" sz="quarter" idx="12"/>
          </p:nvPr>
        </p:nvSpPr>
        <p:spPr/>
        <p:txBody>
          <a:bodyPr/>
          <a:lstStyle/>
          <a:p>
            <a:fld id="{7842B502-3788-4E48-9FC6-D9A0405609D1}" type="slidenum">
              <a:rPr lang="es-CO" smtClean="0"/>
              <a:t>‹Nº›</a:t>
            </a:fld>
            <a:endParaRPr lang="es-CO"/>
          </a:p>
        </p:txBody>
      </p:sp>
    </p:spTree>
    <p:extLst>
      <p:ext uri="{BB962C8B-B14F-4D97-AF65-F5344CB8AC3E}">
        <p14:creationId xmlns:p14="http://schemas.microsoft.com/office/powerpoint/2010/main" val="330044445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fld id="{242D62DA-E2CE-44A5-953E-42D7B5ABF93F}" type="datetimeFigureOut">
              <a:rPr lang="es-CO" smtClean="0"/>
              <a:t>9/11/2017</a:t>
            </a:fld>
            <a:endParaRPr lang="es-CO"/>
          </a:p>
        </p:txBody>
      </p:sp>
      <p:sp>
        <p:nvSpPr>
          <p:cNvPr id="4" name="Marcador de pie de página 3"/>
          <p:cNvSpPr>
            <a:spLocks noGrp="1"/>
          </p:cNvSpPr>
          <p:nvPr>
            <p:ph type="ftr" sz="quarter" idx="11"/>
          </p:nvPr>
        </p:nvSpPr>
        <p:spPr/>
        <p:txBody>
          <a:bodyPr/>
          <a:lstStyle/>
          <a:p>
            <a:endParaRPr lang="es-CO"/>
          </a:p>
        </p:txBody>
      </p:sp>
      <p:sp>
        <p:nvSpPr>
          <p:cNvPr id="5" name="Marcador de número de diapositiva 4"/>
          <p:cNvSpPr>
            <a:spLocks noGrp="1"/>
          </p:cNvSpPr>
          <p:nvPr>
            <p:ph type="sldNum" sz="quarter" idx="12"/>
          </p:nvPr>
        </p:nvSpPr>
        <p:spPr/>
        <p:txBody>
          <a:bodyPr/>
          <a:lstStyle/>
          <a:p>
            <a:fld id="{7842B502-3788-4E48-9FC6-D9A0405609D1}" type="slidenum">
              <a:rPr lang="es-CO" smtClean="0"/>
              <a:t>‹Nº›</a:t>
            </a:fld>
            <a:endParaRPr lang="es-CO"/>
          </a:p>
        </p:txBody>
      </p:sp>
    </p:spTree>
    <p:extLst>
      <p:ext uri="{BB962C8B-B14F-4D97-AF65-F5344CB8AC3E}">
        <p14:creationId xmlns:p14="http://schemas.microsoft.com/office/powerpoint/2010/main" val="411540398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242D62DA-E2CE-44A5-953E-42D7B5ABF93F}" type="datetimeFigureOut">
              <a:rPr lang="es-CO" smtClean="0"/>
              <a:t>9/11/2017</a:t>
            </a:fld>
            <a:endParaRPr lang="es-CO"/>
          </a:p>
        </p:txBody>
      </p:sp>
      <p:sp>
        <p:nvSpPr>
          <p:cNvPr id="3" name="Marcador de pie de página 2"/>
          <p:cNvSpPr>
            <a:spLocks noGrp="1"/>
          </p:cNvSpPr>
          <p:nvPr>
            <p:ph type="ftr" sz="quarter" idx="11"/>
          </p:nvPr>
        </p:nvSpPr>
        <p:spPr/>
        <p:txBody>
          <a:bodyPr/>
          <a:lstStyle/>
          <a:p>
            <a:endParaRPr lang="es-CO"/>
          </a:p>
        </p:txBody>
      </p:sp>
      <p:sp>
        <p:nvSpPr>
          <p:cNvPr id="4" name="Marcador de número de diapositiva 3"/>
          <p:cNvSpPr>
            <a:spLocks noGrp="1"/>
          </p:cNvSpPr>
          <p:nvPr>
            <p:ph type="sldNum" sz="quarter" idx="12"/>
          </p:nvPr>
        </p:nvSpPr>
        <p:spPr/>
        <p:txBody>
          <a:bodyPr/>
          <a:lstStyle/>
          <a:p>
            <a:fld id="{7842B502-3788-4E48-9FC6-D9A0405609D1}" type="slidenum">
              <a:rPr lang="es-CO" smtClean="0"/>
              <a:t>‹Nº›</a:t>
            </a:fld>
            <a:endParaRPr lang="es-CO"/>
          </a:p>
        </p:txBody>
      </p:sp>
    </p:spTree>
    <p:extLst>
      <p:ext uri="{BB962C8B-B14F-4D97-AF65-F5344CB8AC3E}">
        <p14:creationId xmlns:p14="http://schemas.microsoft.com/office/powerpoint/2010/main" val="82186970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242D62DA-E2CE-44A5-953E-42D7B5ABF93F}" type="datetimeFigureOut">
              <a:rPr lang="es-CO" smtClean="0"/>
              <a:t>9/11/2017</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7842B502-3788-4E48-9FC6-D9A0405609D1}" type="slidenum">
              <a:rPr lang="es-CO" smtClean="0"/>
              <a:t>‹Nº›</a:t>
            </a:fld>
            <a:endParaRPr lang="es-CO"/>
          </a:p>
        </p:txBody>
      </p:sp>
    </p:spTree>
    <p:extLst>
      <p:ext uri="{BB962C8B-B14F-4D97-AF65-F5344CB8AC3E}">
        <p14:creationId xmlns:p14="http://schemas.microsoft.com/office/powerpoint/2010/main" val="38310298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242D62DA-E2CE-44A5-953E-42D7B5ABF93F}" type="datetimeFigureOut">
              <a:rPr lang="es-CO" smtClean="0"/>
              <a:t>9/11/2017</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7842B502-3788-4E48-9FC6-D9A0405609D1}" type="slidenum">
              <a:rPr lang="es-CO" smtClean="0"/>
              <a:t>‹Nº›</a:t>
            </a:fld>
            <a:endParaRPr lang="es-CO"/>
          </a:p>
        </p:txBody>
      </p:sp>
    </p:spTree>
    <p:extLst>
      <p:ext uri="{BB962C8B-B14F-4D97-AF65-F5344CB8AC3E}">
        <p14:creationId xmlns:p14="http://schemas.microsoft.com/office/powerpoint/2010/main" val="230953939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242D62DA-E2CE-44A5-953E-42D7B5ABF93F}" type="datetimeFigureOut">
              <a:rPr lang="es-CO" smtClean="0"/>
              <a:t>9/11/2017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7842B502-3788-4E48-9FC6-D9A0405609D1}" type="slidenum">
              <a:rPr lang="es-CO" smtClean="0"/>
              <a:t>‹Nº›</a:t>
            </a:fld>
            <a:endParaRPr lang="es-CO"/>
          </a:p>
        </p:txBody>
      </p:sp>
    </p:spTree>
    <p:extLst>
      <p:ext uri="{BB962C8B-B14F-4D97-AF65-F5344CB8AC3E}">
        <p14:creationId xmlns:p14="http://schemas.microsoft.com/office/powerpoint/2010/main" val="30852048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242D62DA-E2CE-44A5-953E-42D7B5ABF93F}" type="datetimeFigureOut">
              <a:rPr lang="es-CO" smtClean="0"/>
              <a:t>9/11/2017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7842B502-3788-4E48-9FC6-D9A0405609D1}" type="slidenum">
              <a:rPr lang="es-CO" smtClean="0"/>
              <a:t>‹Nº›</a:t>
            </a:fld>
            <a:endParaRPr lang="es-CO"/>
          </a:p>
        </p:txBody>
      </p:sp>
    </p:spTree>
    <p:extLst>
      <p:ext uri="{BB962C8B-B14F-4D97-AF65-F5344CB8AC3E}">
        <p14:creationId xmlns:p14="http://schemas.microsoft.com/office/powerpoint/2010/main" val="83252590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42D62DA-E2CE-44A5-953E-42D7B5ABF93F}" type="datetimeFigureOut">
              <a:rPr lang="es-CO" smtClean="0"/>
              <a:t>9/11/2017</a:t>
            </a:fld>
            <a:endParaRPr lang="es-CO"/>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842B502-3788-4E48-9FC6-D9A0405609D1}" type="slidenum">
              <a:rPr lang="es-CO" smtClean="0"/>
              <a:t>‹Nº›</a:t>
            </a:fld>
            <a:endParaRPr lang="es-CO"/>
          </a:p>
        </p:txBody>
      </p:sp>
    </p:spTree>
    <p:extLst>
      <p:ext uri="{BB962C8B-B14F-4D97-AF65-F5344CB8AC3E}">
        <p14:creationId xmlns:p14="http://schemas.microsoft.com/office/powerpoint/2010/main" val="184849889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1360227" y="248906"/>
            <a:ext cx="9144000" cy="1770963"/>
          </a:xfrm>
          <a:scene3d>
            <a:camera prst="orthographicFront"/>
            <a:lightRig rig="threePt" dir="t"/>
          </a:scene3d>
          <a:sp3d>
            <a:bevelT w="139700" prst="cross"/>
          </a:sp3d>
        </p:spPr>
        <p:style>
          <a:lnRef idx="2">
            <a:schemeClr val="dk1"/>
          </a:lnRef>
          <a:fillRef idx="1">
            <a:schemeClr val="lt1"/>
          </a:fillRef>
          <a:effectRef idx="0">
            <a:schemeClr val="dk1"/>
          </a:effectRef>
          <a:fontRef idx="minor">
            <a:schemeClr val="dk1"/>
          </a:fontRef>
        </p:style>
        <p:txBody>
          <a:bodyPr>
            <a:normAutofit fontScale="90000"/>
          </a:bodyPr>
          <a:lstStyle/>
          <a:p>
            <a:r>
              <a:rPr lang="es-CO" sz="4000" dirty="0" smtClean="0">
                <a:latin typeface="Algerian" panose="04020705040A02060702" pitchFamily="82" charset="0"/>
              </a:rPr>
              <a:t>LA MÁS URGENTE Necesidad de la iglesia HOY, </a:t>
            </a:r>
            <a:br>
              <a:rPr lang="es-CO" sz="4000" dirty="0" smtClean="0">
                <a:latin typeface="Algerian" panose="04020705040A02060702" pitchFamily="82" charset="0"/>
              </a:rPr>
            </a:br>
            <a:r>
              <a:rPr lang="es-CO" sz="4000" i="1" dirty="0" smtClean="0">
                <a:solidFill>
                  <a:srgbClr val="FF0000"/>
                </a:solidFill>
                <a:latin typeface="Algerian" panose="04020705040A02060702" pitchFamily="82" charset="0"/>
              </a:rPr>
              <a:t>EL DERRAMAMIENTO DEL ESPÍRITU SANTO</a:t>
            </a:r>
            <a:endParaRPr lang="es-CO" sz="4000" i="1" dirty="0">
              <a:solidFill>
                <a:srgbClr val="FF0000"/>
              </a:solidFill>
              <a:latin typeface="Algerian" panose="04020705040A02060702" pitchFamily="82" charset="0"/>
            </a:endParaRPr>
          </a:p>
        </p:txBody>
      </p:sp>
      <p:pic>
        <p:nvPicPr>
          <p:cNvPr id="4" name="Imagen 3"/>
          <p:cNvPicPr>
            <a:picLocks noChangeAspect="1"/>
          </p:cNvPicPr>
          <p:nvPr/>
        </p:nvPicPr>
        <p:blipFill>
          <a:blip r:embed="rId2"/>
          <a:stretch>
            <a:fillRect/>
          </a:stretch>
        </p:blipFill>
        <p:spPr>
          <a:xfrm>
            <a:off x="2513462" y="2197290"/>
            <a:ext cx="6837529" cy="4342404"/>
          </a:xfrm>
          <a:prstGeom prst="rect">
            <a:avLst/>
          </a:prstGeom>
          <a:scene3d>
            <a:camera prst="orthographicFront"/>
            <a:lightRig rig="threePt" dir="t"/>
          </a:scene3d>
          <a:sp3d>
            <a:bevelT w="165100" prst="coolSlant"/>
          </a:sp3d>
        </p:spPr>
      </p:pic>
    </p:spTree>
    <p:extLst>
      <p:ext uri="{BB962C8B-B14F-4D97-AF65-F5344CB8AC3E}">
        <p14:creationId xmlns:p14="http://schemas.microsoft.com/office/powerpoint/2010/main" val="504498537"/>
      </p:ext>
    </p:extLst>
  </p:cSld>
  <p:clrMapOvr>
    <a:masterClrMapping/>
  </p:clrMapOvr>
  <mc:AlternateContent xmlns:mc="http://schemas.openxmlformats.org/markup-compatibility/2006">
    <mc:Choice xmlns:p14="http://schemas.microsoft.com/office/powerpoint/2010/main" Requires="p14">
      <p:transition spd="slow" p14:dur="1250">
        <p14:switch dir="r"/>
      </p:transition>
    </mc:Choice>
    <mc:Fallback>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scene3d>
            <a:camera prst="orthographicFront"/>
            <a:lightRig rig="threePt" dir="t"/>
          </a:scene3d>
          <a:sp3d>
            <a:bevelT w="165100" prst="coolSlant"/>
          </a:sp3d>
        </p:spPr>
        <p:style>
          <a:lnRef idx="2">
            <a:schemeClr val="dk1"/>
          </a:lnRef>
          <a:fillRef idx="1">
            <a:schemeClr val="lt1"/>
          </a:fillRef>
          <a:effectRef idx="0">
            <a:schemeClr val="dk1"/>
          </a:effectRef>
          <a:fontRef idx="minor">
            <a:schemeClr val="dk1"/>
          </a:fontRef>
        </p:style>
        <p:txBody>
          <a:bodyPr>
            <a:normAutofit/>
          </a:bodyPr>
          <a:lstStyle/>
          <a:p>
            <a:pPr algn="ctr"/>
            <a:r>
              <a:rPr lang="es-CO" sz="3200" b="1" i="1" dirty="0" smtClean="0"/>
              <a:t>¡CUAL ES LA MÁS URGENTE NECESIDAD DE LA IGLESIA DE HOY?</a:t>
            </a:r>
            <a:endParaRPr lang="es-CO" sz="3200" b="1" i="1" dirty="0"/>
          </a:p>
        </p:txBody>
      </p:sp>
      <p:sp>
        <p:nvSpPr>
          <p:cNvPr id="3" name="Marcador de contenido 2"/>
          <p:cNvSpPr>
            <a:spLocks noGrp="1"/>
          </p:cNvSpPr>
          <p:nvPr>
            <p:ph idx="1"/>
          </p:nvPr>
        </p:nvSpPr>
        <p:spPr>
          <a:xfrm>
            <a:off x="838200" y="1825624"/>
            <a:ext cx="10515600" cy="5032376"/>
          </a:xfrm>
        </p:spPr>
        <p:style>
          <a:lnRef idx="2">
            <a:schemeClr val="accent2"/>
          </a:lnRef>
          <a:fillRef idx="1">
            <a:schemeClr val="lt1"/>
          </a:fillRef>
          <a:effectRef idx="0">
            <a:schemeClr val="accent2"/>
          </a:effectRef>
          <a:fontRef idx="minor">
            <a:schemeClr val="dk1"/>
          </a:fontRef>
        </p:style>
        <p:txBody>
          <a:bodyPr/>
          <a:lstStyle/>
          <a:p>
            <a:pPr marL="0" indent="0" algn="ctr">
              <a:buNone/>
            </a:pPr>
            <a:r>
              <a:rPr lang="es-ES" dirty="0" smtClean="0"/>
              <a:t>La más urgente necesidad de la iglesia de hoy, no es la de construir un templo nuevo, o mejorar el que ya tenemos</a:t>
            </a:r>
            <a:r>
              <a:rPr lang="es-ES" dirty="0"/>
              <a:t>, la reforma de la </a:t>
            </a:r>
            <a:r>
              <a:rPr lang="es-ES" dirty="0" smtClean="0"/>
              <a:t>plataforma, la reforma del púlpito o adquirir un equipo de sonido nuevo.  ¡No! La más urgente necesidad es la presencia del Espíritu Santo, en cada uno de nosotros.  </a:t>
            </a:r>
          </a:p>
        </p:txBody>
      </p:sp>
      <p:sp>
        <p:nvSpPr>
          <p:cNvPr id="5" name="Rectángulo 4"/>
          <p:cNvSpPr/>
          <p:nvPr/>
        </p:nvSpPr>
        <p:spPr>
          <a:xfrm>
            <a:off x="1437565" y="4120082"/>
            <a:ext cx="6027760" cy="2246769"/>
          </a:xfrm>
          <a:prstGeom prst="rect">
            <a:avLst/>
          </a:prstGeom>
        </p:spPr>
        <p:txBody>
          <a:bodyPr wrap="square">
            <a:spAutoFit/>
          </a:bodyPr>
          <a:lstStyle/>
          <a:p>
            <a:r>
              <a:rPr lang="es-ES" sz="2800" b="1" dirty="0" smtClean="0"/>
              <a:t>1</a:t>
            </a:r>
            <a:r>
              <a:rPr lang="es-ES" sz="2800" dirty="0" smtClean="0"/>
              <a:t>). “</a:t>
            </a:r>
            <a:r>
              <a:rPr lang="es-ES" sz="2800" i="1" dirty="0" smtClean="0">
                <a:latin typeface="Bell MT" panose="02020503060305020303" pitchFamily="18" charset="0"/>
              </a:rPr>
              <a:t>pero </a:t>
            </a:r>
            <a:r>
              <a:rPr lang="es-ES" sz="2800" i="1" dirty="0">
                <a:latin typeface="Bell MT" panose="02020503060305020303" pitchFamily="18" charset="0"/>
              </a:rPr>
              <a:t>recibiréis poder cuando haya venido sobre vosotros el Espíritu Santo; </a:t>
            </a:r>
            <a:endParaRPr lang="es-ES" sz="2800" i="1" dirty="0" smtClean="0">
              <a:latin typeface="Bell MT" panose="02020503060305020303" pitchFamily="18" charset="0"/>
            </a:endParaRPr>
          </a:p>
          <a:p>
            <a:r>
              <a:rPr lang="es-ES" sz="2800" b="1" i="1" dirty="0" smtClean="0">
                <a:latin typeface="Bell MT" panose="02020503060305020303" pitchFamily="18" charset="0"/>
              </a:rPr>
              <a:t>2</a:t>
            </a:r>
            <a:r>
              <a:rPr lang="es-ES" sz="2800" i="1" dirty="0" smtClean="0">
                <a:latin typeface="Bell MT" panose="02020503060305020303" pitchFamily="18" charset="0"/>
              </a:rPr>
              <a:t>). y </a:t>
            </a:r>
            <a:r>
              <a:rPr lang="es-ES" sz="2800" i="1" dirty="0">
                <a:latin typeface="Bell MT" panose="02020503060305020303" pitchFamily="18" charset="0"/>
              </a:rPr>
              <a:t>me seréis testigos, a la vez, en Jerusalén, en toda Judea, en Samaria, y hasta lo último de la </a:t>
            </a:r>
            <a:r>
              <a:rPr lang="es-ES" sz="2800" i="1" dirty="0" smtClean="0">
                <a:latin typeface="Bell MT" panose="02020503060305020303" pitchFamily="18" charset="0"/>
              </a:rPr>
              <a:t>tierra</a:t>
            </a:r>
            <a:r>
              <a:rPr lang="es-ES" sz="2800" dirty="0" smtClean="0"/>
              <a:t>”. </a:t>
            </a:r>
            <a:r>
              <a:rPr lang="es-ES" sz="2800" dirty="0" smtClean="0">
                <a:solidFill>
                  <a:srgbClr val="FF0000"/>
                </a:solidFill>
              </a:rPr>
              <a:t>(Hech.1:8).</a:t>
            </a:r>
            <a:endParaRPr lang="es-CO" sz="2800" dirty="0">
              <a:solidFill>
                <a:srgbClr val="FF0000"/>
              </a:solidFill>
            </a:endParaRPr>
          </a:p>
        </p:txBody>
      </p:sp>
      <p:pic>
        <p:nvPicPr>
          <p:cNvPr id="6" name="Imagen 5"/>
          <p:cNvPicPr>
            <a:picLocks noChangeAspect="1"/>
          </p:cNvPicPr>
          <p:nvPr/>
        </p:nvPicPr>
        <p:blipFill>
          <a:blip r:embed="rId2"/>
          <a:stretch>
            <a:fillRect/>
          </a:stretch>
        </p:blipFill>
        <p:spPr>
          <a:xfrm>
            <a:off x="7642746" y="4120082"/>
            <a:ext cx="3370997" cy="2246769"/>
          </a:xfrm>
          <a:prstGeom prst="rect">
            <a:avLst/>
          </a:prstGeom>
        </p:spPr>
      </p:pic>
    </p:spTree>
    <p:extLst>
      <p:ext uri="{BB962C8B-B14F-4D97-AF65-F5344CB8AC3E}">
        <p14:creationId xmlns:p14="http://schemas.microsoft.com/office/powerpoint/2010/main" val="3755855629"/>
      </p:ext>
    </p:extLst>
  </p:cSld>
  <p:clrMapOvr>
    <a:masterClrMapping/>
  </p:clrMapOvr>
  <mc:AlternateContent xmlns:mc="http://schemas.openxmlformats.org/markup-compatibility/2006">
    <mc:Choice xmlns:p14="http://schemas.microsoft.com/office/powerpoint/2010/main" Requires="p14">
      <p:transition spd="slow" p14:dur="1250">
        <p14:switch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par>
                                <p:cTn id="8" presetID="16" presetClass="entr" presetSubtype="21"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arn(inVertical)">
                                      <p:cBhvr>
                                        <p:cTn id="1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838200" y="365126"/>
            <a:ext cx="10515600" cy="1149776"/>
          </a:xfrm>
          <a:scene3d>
            <a:camera prst="orthographicFront"/>
            <a:lightRig rig="threePt" dir="t"/>
          </a:scene3d>
          <a:sp3d>
            <a:bevelT w="139700" prst="cross"/>
          </a:sp3d>
        </p:spPr>
        <p:style>
          <a:lnRef idx="2">
            <a:schemeClr val="dk1"/>
          </a:lnRef>
          <a:fillRef idx="1">
            <a:schemeClr val="lt1"/>
          </a:fillRef>
          <a:effectRef idx="0">
            <a:schemeClr val="dk1"/>
          </a:effectRef>
          <a:fontRef idx="minor">
            <a:schemeClr val="dk1"/>
          </a:fontRef>
        </p:style>
        <p:txBody>
          <a:bodyPr>
            <a:normAutofit/>
          </a:bodyPr>
          <a:lstStyle/>
          <a:p>
            <a:r>
              <a:rPr lang="es-ES" sz="3600" b="1" i="1" dirty="0"/>
              <a:t>El Bautismo del Espíritu Santo: La Urgente Necesidad </a:t>
            </a:r>
            <a:endParaRPr lang="es-CO" sz="3600" b="1" i="1" dirty="0"/>
          </a:p>
        </p:txBody>
      </p:sp>
      <p:sp>
        <p:nvSpPr>
          <p:cNvPr id="3" name="Marcador de contenido 2"/>
          <p:cNvSpPr>
            <a:spLocks noGrp="1"/>
          </p:cNvSpPr>
          <p:nvPr>
            <p:ph idx="1"/>
          </p:nvPr>
        </p:nvSpPr>
        <p:spPr>
          <a:xfrm>
            <a:off x="838200" y="1825625"/>
            <a:ext cx="10515600" cy="4889074"/>
          </a:xfrm>
        </p:spPr>
        <p:style>
          <a:lnRef idx="2">
            <a:schemeClr val="accent2"/>
          </a:lnRef>
          <a:fillRef idx="1">
            <a:schemeClr val="lt1"/>
          </a:fillRef>
          <a:effectRef idx="0">
            <a:schemeClr val="accent2"/>
          </a:effectRef>
          <a:fontRef idx="minor">
            <a:schemeClr val="dk1"/>
          </a:fontRef>
        </p:style>
        <p:txBody>
          <a:bodyPr>
            <a:normAutofit lnSpcReduction="10000"/>
          </a:bodyPr>
          <a:lstStyle/>
          <a:p>
            <a:pPr marL="0" indent="0" algn="ctr">
              <a:buNone/>
            </a:pPr>
            <a:r>
              <a:rPr lang="es-ES" dirty="0" smtClean="0"/>
              <a:t>“</a:t>
            </a:r>
            <a:r>
              <a:rPr lang="es-ES" dirty="0"/>
              <a:t>Pablo, después de recorrer las regiones superiores, vino a Éfeso, y hallando a ciertos discípulos, les dijo:</a:t>
            </a:r>
          </a:p>
          <a:p>
            <a:pPr marL="0" indent="0" algn="ctr">
              <a:buNone/>
            </a:pPr>
            <a:r>
              <a:rPr lang="es-ES" dirty="0"/>
              <a:t>¿</a:t>
            </a:r>
            <a:r>
              <a:rPr lang="es-ES" b="1" i="1" dirty="0">
                <a:latin typeface="Bell MT" panose="02020503060305020303" pitchFamily="18" charset="0"/>
              </a:rPr>
              <a:t>Recibisteis el Espíritu Santo cuando creísteis</a:t>
            </a:r>
            <a:r>
              <a:rPr lang="es-ES" i="1" dirty="0">
                <a:latin typeface="Bell MT" panose="02020503060305020303" pitchFamily="18" charset="0"/>
              </a:rPr>
              <a:t>?</a:t>
            </a:r>
          </a:p>
          <a:p>
            <a:pPr marL="0" indent="0" algn="ctr">
              <a:buNone/>
            </a:pPr>
            <a:r>
              <a:rPr lang="es-ES" i="1" dirty="0">
                <a:latin typeface="Bell MT" panose="02020503060305020303" pitchFamily="18" charset="0"/>
              </a:rPr>
              <a:t>Y ellos le dijeron: Ni siquiera hemos oído si hay Espíritu </a:t>
            </a:r>
            <a:r>
              <a:rPr lang="es-ES" i="1" dirty="0" smtClean="0">
                <a:latin typeface="Bell MT" panose="02020503060305020303" pitchFamily="18" charset="0"/>
              </a:rPr>
              <a:t>Santo. Entonces </a:t>
            </a:r>
            <a:r>
              <a:rPr lang="es-ES" i="1" dirty="0">
                <a:latin typeface="Bell MT" panose="02020503060305020303" pitchFamily="18" charset="0"/>
              </a:rPr>
              <a:t>dijo: ¿En qué, pues, fuisteis bautizados? Ellos dijeron: En el bautismo de </a:t>
            </a:r>
            <a:r>
              <a:rPr lang="es-ES" i="1" dirty="0" smtClean="0">
                <a:latin typeface="Bell MT" panose="02020503060305020303" pitchFamily="18" charset="0"/>
              </a:rPr>
              <a:t>Juan. Y </a:t>
            </a:r>
            <a:r>
              <a:rPr lang="es-ES" i="1" dirty="0">
                <a:latin typeface="Bell MT" panose="02020503060305020303" pitchFamily="18" charset="0"/>
              </a:rPr>
              <a:t>habiéndoles impuesto Pablo las manos, vino sobre ellos el Espíritu Santo; y hablaban en Lenguas, y profetizaban</a:t>
            </a:r>
            <a:r>
              <a:rPr lang="es-ES" dirty="0"/>
              <a:t>”</a:t>
            </a:r>
          </a:p>
          <a:p>
            <a:pPr marL="0" indent="0" algn="ctr">
              <a:buNone/>
            </a:pPr>
            <a:r>
              <a:rPr lang="es-ES" dirty="0">
                <a:solidFill>
                  <a:srgbClr val="FF0000"/>
                </a:solidFill>
              </a:rPr>
              <a:t>(Hechos 19 : </a:t>
            </a:r>
            <a:r>
              <a:rPr lang="es-ES" dirty="0" smtClean="0">
                <a:solidFill>
                  <a:srgbClr val="FF0000"/>
                </a:solidFill>
              </a:rPr>
              <a:t>1-3,6)</a:t>
            </a:r>
          </a:p>
          <a:p>
            <a:pPr marL="0" indent="0" algn="ctr">
              <a:buNone/>
            </a:pPr>
            <a:endParaRPr lang="es-ES" dirty="0">
              <a:solidFill>
                <a:srgbClr val="FF0000"/>
              </a:solidFill>
            </a:endParaRPr>
          </a:p>
          <a:p>
            <a:pPr marL="0" indent="0" algn="ctr">
              <a:buNone/>
            </a:pPr>
            <a:r>
              <a:rPr lang="es-ES" dirty="0" smtClean="0"/>
              <a:t>Amada </a:t>
            </a:r>
            <a:r>
              <a:rPr lang="es-ES" dirty="0"/>
              <a:t>Iglesia</a:t>
            </a:r>
            <a:r>
              <a:rPr lang="es-ES" dirty="0" smtClean="0"/>
              <a:t>:</a:t>
            </a:r>
            <a:r>
              <a:rPr lang="es-ES" dirty="0"/>
              <a:t> </a:t>
            </a:r>
            <a:r>
              <a:rPr lang="es-ES" dirty="0" smtClean="0"/>
              <a:t>¿</a:t>
            </a:r>
            <a:r>
              <a:rPr lang="es-ES" dirty="0"/>
              <a:t>Recibisteis el Espíritu Santo cuando creísteis? Esa pregunta también está dirigida a </a:t>
            </a:r>
            <a:r>
              <a:rPr lang="es-ES" u="sng" dirty="0"/>
              <a:t>todos</a:t>
            </a:r>
            <a:r>
              <a:rPr lang="es-ES" dirty="0"/>
              <a:t> y a </a:t>
            </a:r>
            <a:r>
              <a:rPr lang="es-ES" u="sng" dirty="0"/>
              <a:t>cada</a:t>
            </a:r>
            <a:r>
              <a:rPr lang="es-ES" dirty="0"/>
              <a:t> uno de </a:t>
            </a:r>
            <a:r>
              <a:rPr lang="es-ES" dirty="0" smtClean="0"/>
              <a:t>nosotros INDIVIDUALMENTE.</a:t>
            </a:r>
            <a:endParaRPr lang="es-ES" dirty="0"/>
          </a:p>
          <a:p>
            <a:pPr marL="0" indent="0" algn="ctr">
              <a:buNone/>
            </a:pPr>
            <a:endParaRPr lang="es-ES" dirty="0">
              <a:solidFill>
                <a:srgbClr val="FF0000"/>
              </a:solidFill>
            </a:endParaRPr>
          </a:p>
          <a:p>
            <a:endParaRPr lang="es-CO" dirty="0"/>
          </a:p>
        </p:txBody>
      </p:sp>
    </p:spTree>
    <p:extLst>
      <p:ext uri="{BB962C8B-B14F-4D97-AF65-F5344CB8AC3E}">
        <p14:creationId xmlns:p14="http://schemas.microsoft.com/office/powerpoint/2010/main" val="1334048792"/>
      </p:ext>
    </p:extLst>
  </p:cSld>
  <p:clrMapOvr>
    <a:masterClrMapping/>
  </p:clrMapOvr>
  <mc:AlternateContent xmlns:mc="http://schemas.openxmlformats.org/markup-compatibility/2006">
    <mc:Choice xmlns:p14="http://schemas.microsoft.com/office/powerpoint/2010/main" Requires="p14">
      <p:transition spd="slow" p14:dur="1250">
        <p14:switch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5" end="5"/>
                                            </p:txEl>
                                          </p:spTgt>
                                        </p:tgtEl>
                                        <p:attrNameLst>
                                          <p:attrName>style.visibility</p:attrName>
                                        </p:attrNameLst>
                                      </p:cBhvr>
                                      <p:to>
                                        <p:strVal val="visible"/>
                                      </p:to>
                                    </p:set>
                                    <p:animEffect transition="in" filter="barn(inVertical)">
                                      <p:cBhvr>
                                        <p:cTn id="7"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200" y="354842"/>
            <a:ext cx="10515600" cy="6127845"/>
          </a:xfrm>
        </p:spPr>
        <p:style>
          <a:lnRef idx="2">
            <a:schemeClr val="accent2"/>
          </a:lnRef>
          <a:fillRef idx="1">
            <a:schemeClr val="lt1"/>
          </a:fillRef>
          <a:effectRef idx="0">
            <a:schemeClr val="accent2"/>
          </a:effectRef>
          <a:fontRef idx="minor">
            <a:schemeClr val="dk1"/>
          </a:fontRef>
        </p:style>
        <p:txBody>
          <a:bodyPr>
            <a:normAutofit lnSpcReduction="10000"/>
          </a:bodyPr>
          <a:lstStyle/>
          <a:p>
            <a:pPr marL="0" indent="0" algn="ctr">
              <a:buNone/>
            </a:pPr>
            <a:r>
              <a:rPr lang="es-ES" dirty="0" smtClean="0"/>
              <a:t>Notemos </a:t>
            </a:r>
            <a:r>
              <a:rPr lang="es-ES" dirty="0"/>
              <a:t>que la pregunta la hizo Pablo a ciertos DISCÍPULOS que obviamente, habían creído en Jesucristo. Sin embargo, todos los que hemos creído en la Palabra, fuimos sellados con el Espíritu Santo en ese momento del nuevo nacimiento:</a:t>
            </a:r>
          </a:p>
          <a:p>
            <a:endParaRPr lang="es-ES" dirty="0"/>
          </a:p>
          <a:p>
            <a:pPr marL="0" indent="0" algn="ctr">
              <a:buNone/>
            </a:pPr>
            <a:r>
              <a:rPr lang="es-ES" dirty="0"/>
              <a:t>“</a:t>
            </a:r>
            <a:r>
              <a:rPr lang="es-ES" i="1" dirty="0">
                <a:latin typeface="Bell MT" panose="02020503060305020303" pitchFamily="18" charset="0"/>
              </a:rPr>
              <a:t>En él también vosotros, habiendo </a:t>
            </a:r>
            <a:r>
              <a:rPr lang="es-ES" i="1" u="sng" dirty="0">
                <a:latin typeface="Bell MT" panose="02020503060305020303" pitchFamily="18" charset="0"/>
              </a:rPr>
              <a:t>oído la Palabra de verdad</a:t>
            </a:r>
            <a:r>
              <a:rPr lang="es-ES" i="1" dirty="0">
                <a:latin typeface="Bell MT" panose="02020503060305020303" pitchFamily="18" charset="0"/>
              </a:rPr>
              <a:t>, el Evangelio de vuestra salvación, y </a:t>
            </a:r>
            <a:r>
              <a:rPr lang="es-ES" i="1" u="sng" dirty="0">
                <a:latin typeface="Bell MT" panose="02020503060305020303" pitchFamily="18" charset="0"/>
              </a:rPr>
              <a:t>habiendo creído en él</a:t>
            </a:r>
            <a:r>
              <a:rPr lang="es-ES" i="1" dirty="0">
                <a:latin typeface="Bell MT" panose="02020503060305020303" pitchFamily="18" charset="0"/>
              </a:rPr>
              <a:t>, fuisteis sellados con el Espíritu Santo de la promesa</a:t>
            </a:r>
            <a:r>
              <a:rPr lang="es-ES" dirty="0"/>
              <a:t>”</a:t>
            </a:r>
          </a:p>
          <a:p>
            <a:pPr marL="0" indent="0" algn="ctr">
              <a:buNone/>
            </a:pPr>
            <a:r>
              <a:rPr lang="es-ES" dirty="0">
                <a:solidFill>
                  <a:srgbClr val="FF0000"/>
                </a:solidFill>
              </a:rPr>
              <a:t>(Efesios 1 : 13)</a:t>
            </a:r>
          </a:p>
          <a:p>
            <a:endParaRPr lang="es-ES" dirty="0"/>
          </a:p>
          <a:p>
            <a:pPr marL="0" indent="0" algn="ctr">
              <a:buNone/>
            </a:pPr>
            <a:r>
              <a:rPr lang="es-ES" dirty="0"/>
              <a:t>Pero, como la Palabra de Dios no puede contradecirse, podemos ver claramente que, SON DOS SUCESOS DIFERENTES, </a:t>
            </a:r>
            <a:r>
              <a:rPr lang="es-ES" dirty="0" smtClean="0"/>
              <a:t>-oído, y creído-producidos </a:t>
            </a:r>
            <a:r>
              <a:rPr lang="es-ES" dirty="0"/>
              <a:t>por el Espíritu Santo, en los creyentes</a:t>
            </a:r>
            <a:r>
              <a:rPr lang="es-ES" dirty="0" smtClean="0"/>
              <a:t>.</a:t>
            </a:r>
          </a:p>
          <a:p>
            <a:pPr marL="0" indent="0" algn="ctr">
              <a:buNone/>
            </a:pPr>
            <a:r>
              <a:rPr lang="es-ES" dirty="0" smtClean="0"/>
              <a:t>Muchos han OÍDO, pero no han CREÍDO, el creer se demuestra por la aceptación de Cristo, el BAUTISMO, el cambió de vida, la obediencia.</a:t>
            </a:r>
            <a:endParaRPr lang="es-ES" dirty="0"/>
          </a:p>
          <a:p>
            <a:endParaRPr lang="es-ES" dirty="0"/>
          </a:p>
          <a:p>
            <a:endParaRPr lang="es-CO" dirty="0"/>
          </a:p>
        </p:txBody>
      </p:sp>
    </p:spTree>
    <p:extLst>
      <p:ext uri="{BB962C8B-B14F-4D97-AF65-F5344CB8AC3E}">
        <p14:creationId xmlns:p14="http://schemas.microsoft.com/office/powerpoint/2010/main" val="3934317100"/>
      </p:ext>
    </p:extLst>
  </p:cSld>
  <p:clrMapOvr>
    <a:masterClrMapping/>
  </p:clrMapOvr>
  <mc:AlternateContent xmlns:mc="http://schemas.openxmlformats.org/markup-compatibility/2006">
    <mc:Choice xmlns:p14="http://schemas.microsoft.com/office/powerpoint/2010/main" Requires="p14">
      <p:transition spd="slow" p14:dur="1250">
        <p14:switch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5" end="5"/>
                                            </p:txEl>
                                          </p:spTgt>
                                        </p:tgtEl>
                                        <p:attrNameLst>
                                          <p:attrName>style.visibility</p:attrName>
                                        </p:attrNameLst>
                                      </p:cBhvr>
                                      <p:to>
                                        <p:strVal val="visible"/>
                                      </p:to>
                                    </p:set>
                                    <p:animEffect transition="in" filter="wipe(down)">
                                      <p:cBhvr>
                                        <p:cTn id="7" dur="500"/>
                                        <p:tgtEl>
                                          <p:spTgt spid="3">
                                            <p:txEl>
                                              <p:pRg st="5" end="5"/>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6" end="6"/>
                                            </p:txEl>
                                          </p:spTgt>
                                        </p:tgtEl>
                                        <p:attrNameLst>
                                          <p:attrName>style.visibility</p:attrName>
                                        </p:attrNameLst>
                                      </p:cBhvr>
                                      <p:to>
                                        <p:strVal val="visible"/>
                                      </p:to>
                                    </p:set>
                                    <p:animEffect transition="in" filter="wipe(down)">
                                      <p:cBhvr>
                                        <p:cTn id="10"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200" y="163774"/>
            <a:ext cx="10515600" cy="6537278"/>
          </a:xfrm>
        </p:spPr>
        <p:style>
          <a:lnRef idx="2">
            <a:schemeClr val="accent2"/>
          </a:lnRef>
          <a:fillRef idx="1">
            <a:schemeClr val="lt1"/>
          </a:fillRef>
          <a:effectRef idx="0">
            <a:schemeClr val="accent2"/>
          </a:effectRef>
          <a:fontRef idx="minor">
            <a:schemeClr val="dk1"/>
          </a:fontRef>
        </p:style>
        <p:txBody>
          <a:bodyPr>
            <a:normAutofit fontScale="92500" lnSpcReduction="20000"/>
          </a:bodyPr>
          <a:lstStyle/>
          <a:p>
            <a:pPr marL="0" indent="0" algn="ctr">
              <a:buNone/>
            </a:pPr>
            <a:r>
              <a:rPr lang="es-ES" dirty="0"/>
              <a:t>El nuevo nacimiento con el sello del Espíritu Santo y el Bautismo del Espíritu Santo</a:t>
            </a:r>
            <a:r>
              <a:rPr lang="es-ES" dirty="0" smtClean="0"/>
              <a:t>.</a:t>
            </a:r>
          </a:p>
          <a:p>
            <a:pPr marL="0" indent="0" algn="ctr">
              <a:buNone/>
            </a:pPr>
            <a:endParaRPr lang="es-ES" dirty="0" smtClean="0">
              <a:solidFill>
                <a:srgbClr val="FF0000"/>
              </a:solidFill>
            </a:endParaRPr>
          </a:p>
          <a:p>
            <a:pPr marL="0" indent="0" algn="ctr">
              <a:buNone/>
            </a:pPr>
            <a:r>
              <a:rPr lang="es-ES" dirty="0" smtClean="0">
                <a:solidFill>
                  <a:srgbClr val="FF0000"/>
                </a:solidFill>
              </a:rPr>
              <a:t>Ez.36</a:t>
            </a:r>
            <a:r>
              <a:rPr lang="es-ES" dirty="0">
                <a:solidFill>
                  <a:srgbClr val="FF0000"/>
                </a:solidFill>
              </a:rPr>
              <a:t>: </a:t>
            </a:r>
            <a:r>
              <a:rPr lang="es-ES" dirty="0" smtClean="0">
                <a:solidFill>
                  <a:srgbClr val="FF0000"/>
                </a:solidFill>
              </a:rPr>
              <a:t>25-27 </a:t>
            </a:r>
          </a:p>
          <a:p>
            <a:pPr marL="0" indent="0" algn="ctr">
              <a:buNone/>
            </a:pPr>
            <a:r>
              <a:rPr lang="es-ES" i="1" dirty="0" smtClean="0">
                <a:latin typeface="Bell MT" panose="02020503060305020303" pitchFamily="18" charset="0"/>
              </a:rPr>
              <a:t>“Y </a:t>
            </a:r>
            <a:r>
              <a:rPr lang="es-ES" i="1" dirty="0">
                <a:latin typeface="Bell MT" panose="02020503060305020303" pitchFamily="18" charset="0"/>
              </a:rPr>
              <a:t>rociaré sobre vosotros agua limpia, y seréis limpiados de todas vuestras inmundicias; y de todos vuestros ídolos os limpiaré</a:t>
            </a:r>
            <a:r>
              <a:rPr lang="es-ES" i="1" dirty="0" smtClean="0">
                <a:latin typeface="Bell MT" panose="02020503060305020303" pitchFamily="18" charset="0"/>
              </a:rPr>
              <a:t>.</a:t>
            </a:r>
            <a:endParaRPr lang="es-ES" i="1" dirty="0">
              <a:latin typeface="Bell MT" panose="02020503060305020303" pitchFamily="18" charset="0"/>
            </a:endParaRPr>
          </a:p>
          <a:p>
            <a:pPr marL="0" indent="0" algn="ctr">
              <a:buNone/>
            </a:pPr>
            <a:r>
              <a:rPr lang="es-ES" i="1" dirty="0" smtClean="0">
                <a:latin typeface="Bell MT" panose="02020503060305020303" pitchFamily="18" charset="0"/>
              </a:rPr>
              <a:t>Y </a:t>
            </a:r>
            <a:r>
              <a:rPr lang="es-ES" i="1" dirty="0">
                <a:latin typeface="Bell MT" panose="02020503060305020303" pitchFamily="18" charset="0"/>
              </a:rPr>
              <a:t>os daré corazón nuevo, y pondré espíritu nuevo dentro de vosotros; y quitaré de vuestra carne el corazón de piedra, y os daré un corazón de </a:t>
            </a:r>
            <a:r>
              <a:rPr lang="es-ES" i="1" dirty="0" smtClean="0">
                <a:latin typeface="Bell MT" panose="02020503060305020303" pitchFamily="18" charset="0"/>
              </a:rPr>
              <a:t>carne.</a:t>
            </a:r>
          </a:p>
          <a:p>
            <a:pPr marL="0" indent="0" algn="ctr">
              <a:buNone/>
            </a:pPr>
            <a:r>
              <a:rPr lang="es-ES" i="1" dirty="0" smtClean="0">
                <a:latin typeface="Bell MT" panose="02020503060305020303" pitchFamily="18" charset="0"/>
              </a:rPr>
              <a:t>Y </a:t>
            </a:r>
            <a:r>
              <a:rPr lang="es-ES" i="1" dirty="0">
                <a:latin typeface="Bell MT" panose="02020503060305020303" pitchFamily="18" charset="0"/>
              </a:rPr>
              <a:t>pondré </a:t>
            </a:r>
            <a:r>
              <a:rPr lang="es-ES" i="1" u="sng" dirty="0">
                <a:latin typeface="Bell MT" panose="02020503060305020303" pitchFamily="18" charset="0"/>
              </a:rPr>
              <a:t>dentro</a:t>
            </a:r>
            <a:r>
              <a:rPr lang="es-ES" i="1" dirty="0">
                <a:latin typeface="Bell MT" panose="02020503060305020303" pitchFamily="18" charset="0"/>
              </a:rPr>
              <a:t> de vosotros mi Espíritu, y </a:t>
            </a:r>
            <a:r>
              <a:rPr lang="es-ES" i="1" u="sng" dirty="0">
                <a:latin typeface="Bell MT" panose="02020503060305020303" pitchFamily="18" charset="0"/>
              </a:rPr>
              <a:t>haré que andéis en mis mand</a:t>
            </a:r>
            <a:r>
              <a:rPr lang="es-ES" i="1" dirty="0">
                <a:latin typeface="Bell MT" panose="02020503060305020303" pitchFamily="18" charset="0"/>
              </a:rPr>
              <a:t>amientos, y guardéis mis decretos y los pongáis por </a:t>
            </a:r>
            <a:r>
              <a:rPr lang="es-ES" i="1" dirty="0" smtClean="0">
                <a:latin typeface="Bell MT" panose="02020503060305020303" pitchFamily="18" charset="0"/>
              </a:rPr>
              <a:t>obra”</a:t>
            </a:r>
            <a:endParaRPr lang="es-ES" i="1" dirty="0">
              <a:latin typeface="Bell MT" panose="02020503060305020303" pitchFamily="18" charset="0"/>
            </a:endParaRPr>
          </a:p>
          <a:p>
            <a:endParaRPr lang="es-ES" i="1" dirty="0">
              <a:latin typeface="Bell MT" panose="02020503060305020303" pitchFamily="18" charset="0"/>
            </a:endParaRPr>
          </a:p>
          <a:p>
            <a:pPr marL="0" indent="0">
              <a:buNone/>
            </a:pPr>
            <a:r>
              <a:rPr lang="es-ES" dirty="0"/>
              <a:t>El Señor Jesucristo le dio mucha importancia y prioridad al bautismo del Espíritu Santo. Esto fue lo dicho por nuestro Señor Jesucristo a sus doce apóstoles:</a:t>
            </a:r>
          </a:p>
          <a:p>
            <a:pPr marL="0" indent="0" algn="ctr">
              <a:buNone/>
            </a:pPr>
            <a:r>
              <a:rPr lang="es-ES" dirty="0" smtClean="0">
                <a:solidFill>
                  <a:srgbClr val="FF0000"/>
                </a:solidFill>
              </a:rPr>
              <a:t>Hechos </a:t>
            </a:r>
            <a:r>
              <a:rPr lang="es-ES" dirty="0">
                <a:solidFill>
                  <a:srgbClr val="FF0000"/>
                </a:solidFill>
              </a:rPr>
              <a:t>1 : </a:t>
            </a:r>
            <a:r>
              <a:rPr lang="es-ES" dirty="0" smtClean="0">
                <a:solidFill>
                  <a:srgbClr val="FF0000"/>
                </a:solidFill>
              </a:rPr>
              <a:t>4-5</a:t>
            </a:r>
            <a:endParaRPr lang="es-ES" dirty="0">
              <a:solidFill>
                <a:srgbClr val="FF0000"/>
              </a:solidFill>
            </a:endParaRPr>
          </a:p>
          <a:p>
            <a:pPr marL="0" indent="0" algn="ctr">
              <a:buNone/>
            </a:pPr>
            <a:r>
              <a:rPr lang="es-ES" dirty="0" smtClean="0"/>
              <a:t>“</a:t>
            </a:r>
            <a:r>
              <a:rPr lang="es-ES" i="1" dirty="0">
                <a:latin typeface="Bell MT" panose="02020503060305020303" pitchFamily="18" charset="0"/>
              </a:rPr>
              <a:t>Y estando juntos, les mandó que no se fueran de Jerusalén, sino que esperasen la promesa del Padre, la cual, les dijo, oísteis de mí. Porque Juan ciertamente bautizó con agua, mas vosotros seréis bautizados con el Espíritu Santo dentro de no muchos días</a:t>
            </a:r>
            <a:r>
              <a:rPr lang="es-ES" i="1" dirty="0" smtClean="0">
                <a:latin typeface="Bell MT" panose="02020503060305020303" pitchFamily="18" charset="0"/>
              </a:rPr>
              <a:t>”</a:t>
            </a:r>
            <a:endParaRPr lang="es-ES" i="1" dirty="0">
              <a:latin typeface="Bell MT" panose="02020503060305020303" pitchFamily="18" charset="0"/>
            </a:endParaRPr>
          </a:p>
        </p:txBody>
      </p:sp>
    </p:spTree>
    <p:extLst>
      <p:ext uri="{BB962C8B-B14F-4D97-AF65-F5344CB8AC3E}">
        <p14:creationId xmlns:p14="http://schemas.microsoft.com/office/powerpoint/2010/main" val="324756975"/>
      </p:ext>
    </p:extLst>
  </p:cSld>
  <p:clrMapOvr>
    <a:masterClrMapping/>
  </p:clrMapOvr>
  <mc:AlternateContent xmlns:mc="http://schemas.openxmlformats.org/markup-compatibility/2006">
    <mc:Choice xmlns:p14="http://schemas.microsoft.com/office/powerpoint/2010/main" Requires="p14">
      <p:transition spd="slow" p14:dur="1250">
        <p14:switch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xEl>
                                              <p:pRg st="7" end="7"/>
                                            </p:txEl>
                                          </p:spTgt>
                                        </p:tgtEl>
                                        <p:attrNameLst>
                                          <p:attrName>style.visibility</p:attrName>
                                        </p:attrNameLst>
                                      </p:cBhvr>
                                      <p:to>
                                        <p:strVal val="visible"/>
                                      </p:to>
                                    </p:set>
                                    <p:animEffect transition="in" filter="circle(in)">
                                      <p:cBhvr>
                                        <p:cTn id="7" dur="2000"/>
                                        <p:tgtEl>
                                          <p:spTgt spid="3">
                                            <p:txEl>
                                              <p:pRg st="7" end="7"/>
                                            </p:txEl>
                                          </p:spTgt>
                                        </p:tgtEl>
                                      </p:cBhvr>
                                    </p:animEffect>
                                  </p:childTnLst>
                                </p:cTn>
                              </p:par>
                              <p:par>
                                <p:cTn id="8" presetID="6" presetClass="entr" presetSubtype="16" fill="hold" nodeType="withEffect">
                                  <p:stCondLst>
                                    <p:cond delay="0"/>
                                  </p:stCondLst>
                                  <p:childTnLst>
                                    <p:set>
                                      <p:cBhvr>
                                        <p:cTn id="9" dur="1" fill="hold">
                                          <p:stCondLst>
                                            <p:cond delay="0"/>
                                          </p:stCondLst>
                                        </p:cTn>
                                        <p:tgtEl>
                                          <p:spTgt spid="3">
                                            <p:txEl>
                                              <p:pRg st="8" end="8"/>
                                            </p:txEl>
                                          </p:spTgt>
                                        </p:tgtEl>
                                        <p:attrNameLst>
                                          <p:attrName>style.visibility</p:attrName>
                                        </p:attrNameLst>
                                      </p:cBhvr>
                                      <p:to>
                                        <p:strVal val="visible"/>
                                      </p:to>
                                    </p:set>
                                    <p:animEffect transition="in" filter="circle(in)">
                                      <p:cBhvr>
                                        <p:cTn id="10" dur="2000"/>
                                        <p:tgtEl>
                                          <p:spTgt spid="3">
                                            <p:txEl>
                                              <p:pRg st="8" end="8"/>
                                            </p:txEl>
                                          </p:spTgt>
                                        </p:tgtEl>
                                      </p:cBhvr>
                                    </p:animEffect>
                                  </p:childTnLst>
                                </p:cTn>
                              </p:par>
                              <p:par>
                                <p:cTn id="11" presetID="6" presetClass="entr" presetSubtype="16" fill="hold" nodeType="withEffect">
                                  <p:stCondLst>
                                    <p:cond delay="0"/>
                                  </p:stCondLst>
                                  <p:childTnLst>
                                    <p:set>
                                      <p:cBhvr>
                                        <p:cTn id="12" dur="1" fill="hold">
                                          <p:stCondLst>
                                            <p:cond delay="0"/>
                                          </p:stCondLst>
                                        </p:cTn>
                                        <p:tgtEl>
                                          <p:spTgt spid="3">
                                            <p:txEl>
                                              <p:pRg st="9" end="9"/>
                                            </p:txEl>
                                          </p:spTgt>
                                        </p:tgtEl>
                                        <p:attrNameLst>
                                          <p:attrName>style.visibility</p:attrName>
                                        </p:attrNameLst>
                                      </p:cBhvr>
                                      <p:to>
                                        <p:strVal val="visible"/>
                                      </p:to>
                                    </p:set>
                                    <p:animEffect transition="in" filter="circle(in)">
                                      <p:cBhvr>
                                        <p:cTn id="13" dur="2000"/>
                                        <p:tgtEl>
                                          <p:spTgt spid="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200" y="272954"/>
            <a:ext cx="10515600" cy="6332561"/>
          </a:xfrm>
        </p:spPr>
        <p:style>
          <a:lnRef idx="2">
            <a:schemeClr val="accent2"/>
          </a:lnRef>
          <a:fillRef idx="1">
            <a:schemeClr val="lt1"/>
          </a:fillRef>
          <a:effectRef idx="0">
            <a:schemeClr val="accent2"/>
          </a:effectRef>
          <a:fontRef idx="minor">
            <a:schemeClr val="dk1"/>
          </a:fontRef>
        </p:style>
        <p:txBody>
          <a:bodyPr>
            <a:normAutofit fontScale="92500" lnSpcReduction="10000"/>
          </a:bodyPr>
          <a:lstStyle/>
          <a:p>
            <a:pPr marL="0" indent="0" algn="ctr">
              <a:buNone/>
            </a:pPr>
            <a:r>
              <a:rPr lang="es-ES" dirty="0"/>
              <a:t>Antes de morir, Jesús les </a:t>
            </a:r>
            <a:r>
              <a:rPr lang="es-ES" dirty="0" smtClean="0"/>
              <a:t>dice: “</a:t>
            </a:r>
            <a:r>
              <a:rPr lang="es-ES" i="1" dirty="0" smtClean="0">
                <a:latin typeface="Bell MT" panose="02020503060305020303" pitchFamily="18" charset="0"/>
              </a:rPr>
              <a:t>Mas </a:t>
            </a:r>
            <a:r>
              <a:rPr lang="es-ES" i="1" dirty="0">
                <a:latin typeface="Bell MT" panose="02020503060305020303" pitchFamily="18" charset="0"/>
              </a:rPr>
              <a:t>yo os digo la verdad: Os es necesario que yo me vaya; porque si no me fuera, el Consolador no vendría a vosotros; mas si me fuere, os le </a:t>
            </a:r>
            <a:r>
              <a:rPr lang="es-ES" i="1" dirty="0" smtClean="0">
                <a:latin typeface="Bell MT" panose="02020503060305020303" pitchFamily="18" charset="0"/>
              </a:rPr>
              <a:t>enviaré</a:t>
            </a:r>
            <a:r>
              <a:rPr lang="es-ES" dirty="0" smtClean="0"/>
              <a:t>”.</a:t>
            </a:r>
            <a:r>
              <a:rPr lang="es-ES" dirty="0" smtClean="0"/>
              <a:t> </a:t>
            </a:r>
            <a:r>
              <a:rPr lang="es-ES" dirty="0">
                <a:solidFill>
                  <a:srgbClr val="FF0000"/>
                </a:solidFill>
              </a:rPr>
              <a:t>(Juan 16 : 7). </a:t>
            </a:r>
            <a:endParaRPr lang="es-ES" dirty="0" smtClean="0">
              <a:solidFill>
                <a:srgbClr val="FF0000"/>
              </a:solidFill>
            </a:endParaRPr>
          </a:p>
          <a:p>
            <a:pPr marL="0" indent="0" algn="ctr">
              <a:buNone/>
            </a:pPr>
            <a:r>
              <a:rPr lang="es-ES" dirty="0" smtClean="0"/>
              <a:t>Y </a:t>
            </a:r>
            <a:r>
              <a:rPr lang="es-ES" dirty="0"/>
              <a:t>una vez resucitado, les mandó orar y esperar por ese </a:t>
            </a:r>
            <a:r>
              <a:rPr lang="es-ES" dirty="0" smtClean="0"/>
              <a:t>necesitado </a:t>
            </a:r>
            <a:r>
              <a:rPr lang="es-ES" dirty="0"/>
              <a:t>bautismo del Espíritu Santo, ya prometido </a:t>
            </a:r>
            <a:r>
              <a:rPr lang="es-ES" dirty="0" smtClean="0"/>
              <a:t>620 años a.C. por Dios </a:t>
            </a:r>
            <a:r>
              <a:rPr lang="es-ES" dirty="0"/>
              <a:t>en boca del profeta Joel </a:t>
            </a:r>
            <a:r>
              <a:rPr lang="es-ES" dirty="0">
                <a:solidFill>
                  <a:srgbClr val="FF0000"/>
                </a:solidFill>
              </a:rPr>
              <a:t>(Joel 2 : 28-29</a:t>
            </a:r>
            <a:r>
              <a:rPr lang="es-ES" dirty="0" smtClean="0">
                <a:solidFill>
                  <a:srgbClr val="FF0000"/>
                </a:solidFill>
              </a:rPr>
              <a:t>)</a:t>
            </a:r>
            <a:r>
              <a:rPr lang="es-ES" dirty="0"/>
              <a:t>. </a:t>
            </a:r>
            <a:r>
              <a:rPr lang="es-ES" dirty="0" smtClean="0"/>
              <a:t>“</a:t>
            </a:r>
            <a:r>
              <a:rPr lang="es-ES" i="1" dirty="0" smtClean="0">
                <a:latin typeface="Bell MT" panose="02020503060305020303" pitchFamily="18" charset="0"/>
              </a:rPr>
              <a:t>Y </a:t>
            </a:r>
            <a:r>
              <a:rPr lang="es-ES" i="1" dirty="0">
                <a:latin typeface="Bell MT" panose="02020503060305020303" pitchFamily="18" charset="0"/>
              </a:rPr>
              <a:t>será que después de esto, derramaré mi Espíritu sobre toda carne, y profetizarán vuestros hijos y vuestras hijas; vuestros viejos soñarán sueños, y vuestros jóvenes verán </a:t>
            </a:r>
            <a:r>
              <a:rPr lang="es-ES" i="1" dirty="0" smtClean="0">
                <a:latin typeface="Bell MT" panose="02020503060305020303" pitchFamily="18" charset="0"/>
              </a:rPr>
              <a:t>visiones</a:t>
            </a:r>
            <a:r>
              <a:rPr lang="es-ES" dirty="0" smtClean="0"/>
              <a:t>. 29 </a:t>
            </a:r>
            <a:r>
              <a:rPr lang="es-ES" i="1" dirty="0">
                <a:latin typeface="Bell MT" panose="02020503060305020303" pitchFamily="18" charset="0"/>
              </a:rPr>
              <a:t>Y también sobre los siervos y sobre las siervas derramaré mi Espíritu en aquellos </a:t>
            </a:r>
            <a:r>
              <a:rPr lang="es-ES" i="1" dirty="0" smtClean="0">
                <a:latin typeface="Bell MT" panose="02020503060305020303" pitchFamily="18" charset="0"/>
              </a:rPr>
              <a:t>días”</a:t>
            </a:r>
            <a:r>
              <a:rPr lang="es-ES" dirty="0" smtClean="0"/>
              <a:t>.</a:t>
            </a:r>
            <a:r>
              <a:rPr lang="es-ES" dirty="0" smtClean="0"/>
              <a:t> </a:t>
            </a:r>
          </a:p>
          <a:p>
            <a:pPr marL="0" indent="0" algn="ctr">
              <a:buNone/>
            </a:pPr>
            <a:r>
              <a:rPr lang="es-ES" dirty="0"/>
              <a:t>I</a:t>
            </a:r>
            <a:r>
              <a:rPr lang="es-ES" dirty="0" smtClean="0"/>
              <a:t>gual </a:t>
            </a:r>
            <a:r>
              <a:rPr lang="es-ES" dirty="0"/>
              <a:t>que todos nosotros, los que deseamos servirle al </a:t>
            </a:r>
            <a:r>
              <a:rPr lang="es-ES" dirty="0" smtClean="0"/>
              <a:t>Señor, necesitamos ser revestidos de poder a través del Espíritu Santo.</a:t>
            </a:r>
            <a:endParaRPr lang="es-ES" dirty="0"/>
          </a:p>
          <a:p>
            <a:endParaRPr lang="es-ES" dirty="0"/>
          </a:p>
          <a:p>
            <a:pPr marL="0" indent="0" algn="ctr">
              <a:buNone/>
            </a:pPr>
            <a:r>
              <a:rPr lang="es-ES" dirty="0" smtClean="0"/>
              <a:t>La Escritura dice</a:t>
            </a:r>
            <a:r>
              <a:rPr lang="es-ES" dirty="0"/>
              <a:t>: </a:t>
            </a:r>
            <a:r>
              <a:rPr lang="es-ES" dirty="0" smtClean="0"/>
              <a:t>“</a:t>
            </a:r>
            <a:r>
              <a:rPr lang="es-ES" i="1" dirty="0" smtClean="0">
                <a:latin typeface="Bell MT" panose="02020503060305020303" pitchFamily="18" charset="0"/>
              </a:rPr>
              <a:t>Y </a:t>
            </a:r>
            <a:r>
              <a:rPr lang="es-ES" i="1" dirty="0">
                <a:latin typeface="Bell MT" panose="02020503060305020303" pitchFamily="18" charset="0"/>
              </a:rPr>
              <a:t>cuando llegó el día de Pentecostés, estaban todos unánimes en un mismo </a:t>
            </a:r>
            <a:r>
              <a:rPr lang="es-ES" i="1" dirty="0" smtClean="0">
                <a:latin typeface="Bell MT" panose="02020503060305020303" pitchFamily="18" charset="0"/>
              </a:rPr>
              <a:t>lugar. </a:t>
            </a:r>
            <a:r>
              <a:rPr lang="es-ES" i="1" dirty="0" smtClean="0">
                <a:latin typeface="Bell MT" panose="02020503060305020303" pitchFamily="18" charset="0"/>
              </a:rPr>
              <a:t>Y </a:t>
            </a:r>
            <a:r>
              <a:rPr lang="es-ES" i="1" dirty="0">
                <a:latin typeface="Bell MT" panose="02020503060305020303" pitchFamily="18" charset="0"/>
              </a:rPr>
              <a:t>de repente vino del Cielo un estruendo como de un viento recio que soplaba, el cual llenó toda la casa donde estaban sentados; y se les aparecieron lenguas repartidas, como de fuego, asentándose sobre cada uno de </a:t>
            </a:r>
            <a:r>
              <a:rPr lang="es-ES" i="1" dirty="0" smtClean="0">
                <a:latin typeface="Bell MT" panose="02020503060305020303" pitchFamily="18" charset="0"/>
              </a:rPr>
              <a:t>ellos. Y </a:t>
            </a:r>
            <a:r>
              <a:rPr lang="es-ES" i="1" dirty="0">
                <a:latin typeface="Bell MT" panose="02020503060305020303" pitchFamily="18" charset="0"/>
              </a:rPr>
              <a:t>fueron todos llenos del Espíritu Santo, y comenzaron a hablar en otras Lenguas, según el Espíritu les daba que hablasen</a:t>
            </a:r>
            <a:r>
              <a:rPr lang="es-ES" dirty="0" smtClean="0"/>
              <a:t>” </a:t>
            </a:r>
            <a:r>
              <a:rPr lang="es-ES" dirty="0" smtClean="0">
                <a:solidFill>
                  <a:srgbClr val="FF0000"/>
                </a:solidFill>
              </a:rPr>
              <a:t>(Hechos </a:t>
            </a:r>
            <a:r>
              <a:rPr lang="es-ES" dirty="0">
                <a:solidFill>
                  <a:srgbClr val="FF0000"/>
                </a:solidFill>
              </a:rPr>
              <a:t>2 : </a:t>
            </a:r>
            <a:r>
              <a:rPr lang="es-ES" dirty="0" smtClean="0">
                <a:solidFill>
                  <a:srgbClr val="FF0000"/>
                </a:solidFill>
              </a:rPr>
              <a:t>1-4)</a:t>
            </a:r>
            <a:endParaRPr lang="es-ES" dirty="0">
              <a:solidFill>
                <a:srgbClr val="FF0000"/>
              </a:solidFill>
            </a:endParaRPr>
          </a:p>
          <a:p>
            <a:endParaRPr lang="es-CO" dirty="0"/>
          </a:p>
        </p:txBody>
      </p:sp>
    </p:spTree>
    <p:extLst>
      <p:ext uri="{BB962C8B-B14F-4D97-AF65-F5344CB8AC3E}">
        <p14:creationId xmlns:p14="http://schemas.microsoft.com/office/powerpoint/2010/main" val="1248622296"/>
      </p:ext>
    </p:extLst>
  </p:cSld>
  <p:clrMapOvr>
    <a:masterClrMapping/>
  </p:clrMapOvr>
  <mc:AlternateContent xmlns:mc="http://schemas.openxmlformats.org/markup-compatibility/2006">
    <mc:Choice xmlns:p14="http://schemas.microsoft.com/office/powerpoint/2010/main" Requires="p14">
      <p:transition spd="slow" p14:dur="1250">
        <p14:switch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1000"/>
                                        <p:tgtEl>
                                          <p:spTgt spid="3">
                                            <p:txEl>
                                              <p:pRg st="2" end="2"/>
                                            </p:txEl>
                                          </p:spTgt>
                                        </p:tgtEl>
                                      </p:cBhvr>
                                    </p:animEffect>
                                    <p:anim calcmode="lin" valueType="num">
                                      <p:cBhvr>
                                        <p:cTn id="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2" end="2"/>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4" end="4"/>
                                            </p:txEl>
                                          </p:spTgt>
                                        </p:tgtEl>
                                        <p:attrNameLst>
                                          <p:attrName>style.visibility</p:attrName>
                                        </p:attrNameLst>
                                      </p:cBhvr>
                                      <p:to>
                                        <p:strVal val="visible"/>
                                      </p:to>
                                    </p:set>
                                    <p:animEffect transition="in" filter="fade">
                                      <p:cBhvr>
                                        <p:cTn id="12" dur="1000"/>
                                        <p:tgtEl>
                                          <p:spTgt spid="3">
                                            <p:txEl>
                                              <p:pRg st="4" end="4"/>
                                            </p:txEl>
                                          </p:spTgt>
                                        </p:tgtEl>
                                      </p:cBhvr>
                                    </p:animEffect>
                                    <p:anim calcmode="lin" valueType="num">
                                      <p:cBhvr>
                                        <p:cTn id="13"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200" y="300251"/>
            <a:ext cx="10515600" cy="6346209"/>
          </a:xfrm>
        </p:spPr>
        <p:style>
          <a:lnRef idx="2">
            <a:schemeClr val="accent2"/>
          </a:lnRef>
          <a:fillRef idx="1">
            <a:schemeClr val="lt1"/>
          </a:fillRef>
          <a:effectRef idx="0">
            <a:schemeClr val="accent2"/>
          </a:effectRef>
          <a:fontRef idx="minor">
            <a:schemeClr val="dk1"/>
          </a:fontRef>
        </p:style>
        <p:txBody>
          <a:bodyPr>
            <a:normAutofit fontScale="92500" lnSpcReduction="10000"/>
          </a:bodyPr>
          <a:lstStyle/>
          <a:p>
            <a:pPr marL="0" indent="0" algn="ctr">
              <a:buNone/>
            </a:pPr>
            <a:r>
              <a:rPr lang="es-ES" dirty="0" smtClean="0"/>
              <a:t>El Apóstol Pablo dice</a:t>
            </a:r>
            <a:r>
              <a:rPr lang="es-ES" dirty="0"/>
              <a:t>: </a:t>
            </a:r>
            <a:r>
              <a:rPr lang="es-ES" dirty="0">
                <a:solidFill>
                  <a:srgbClr val="FF0000"/>
                </a:solidFill>
              </a:rPr>
              <a:t>(1 Corintios 12 : 1.7-11) </a:t>
            </a:r>
            <a:r>
              <a:rPr lang="es-ES" dirty="0"/>
              <a:t>“</a:t>
            </a:r>
            <a:r>
              <a:rPr lang="es-ES" i="1" dirty="0" smtClean="0">
                <a:latin typeface="Bell MT" panose="02020503060305020303" pitchFamily="18" charset="0"/>
              </a:rPr>
              <a:t>No </a:t>
            </a:r>
            <a:r>
              <a:rPr lang="es-ES" i="1" dirty="0">
                <a:latin typeface="Bell MT" panose="02020503060305020303" pitchFamily="18" charset="0"/>
              </a:rPr>
              <a:t>quiero, hermanos, que ignoréis acerca de los dones </a:t>
            </a:r>
            <a:r>
              <a:rPr lang="es-ES" i="1" dirty="0" smtClean="0">
                <a:latin typeface="Bell MT" panose="02020503060305020303" pitchFamily="18" charset="0"/>
              </a:rPr>
              <a:t>espirituales. Pero </a:t>
            </a:r>
            <a:r>
              <a:rPr lang="es-ES" i="1" dirty="0">
                <a:latin typeface="Bell MT" panose="02020503060305020303" pitchFamily="18" charset="0"/>
              </a:rPr>
              <a:t>a cada uno le es dada </a:t>
            </a:r>
            <a:r>
              <a:rPr lang="es-ES" dirty="0" smtClean="0"/>
              <a:t>–tiempo presente- </a:t>
            </a:r>
            <a:r>
              <a:rPr lang="es-ES" i="1" dirty="0" smtClean="0">
                <a:latin typeface="Bell MT" panose="02020503060305020303" pitchFamily="18" charset="0"/>
              </a:rPr>
              <a:t>la </a:t>
            </a:r>
            <a:r>
              <a:rPr lang="es-ES" i="1" dirty="0">
                <a:latin typeface="Bell MT" panose="02020503060305020303" pitchFamily="18" charset="0"/>
              </a:rPr>
              <a:t>manifestación del Espíritu para </a:t>
            </a:r>
            <a:r>
              <a:rPr lang="es-ES" i="1" dirty="0" smtClean="0">
                <a:latin typeface="Bell MT" panose="02020503060305020303" pitchFamily="18" charset="0"/>
              </a:rPr>
              <a:t>provecho. Porque </a:t>
            </a:r>
            <a:r>
              <a:rPr lang="es-ES" i="1" dirty="0">
                <a:latin typeface="Bell MT" panose="02020503060305020303" pitchFamily="18" charset="0"/>
              </a:rPr>
              <a:t>a éste es dada por el Espíritu palabra de sabiduría; a otro, palabra de ciencia según el mismo Espíritu; a otro, fe por el mismo Espíritu; y a otro, dones de sanidades por el mismo Espíritu. A otro, el hacer milagros; a otro, profecía; a otro, discernimiento de espíritus; a otro, diversos géneros de Lenguas; y a otro, interpretación de </a:t>
            </a:r>
            <a:r>
              <a:rPr lang="es-ES" i="1" dirty="0" smtClean="0">
                <a:latin typeface="Bell MT" panose="02020503060305020303" pitchFamily="18" charset="0"/>
              </a:rPr>
              <a:t>Lenguas. Pero </a:t>
            </a:r>
            <a:r>
              <a:rPr lang="es-ES" i="1" dirty="0">
                <a:latin typeface="Bell MT" panose="02020503060305020303" pitchFamily="18" charset="0"/>
              </a:rPr>
              <a:t>todas estas cosas las hace uno y el mismo Espíritu, repartiendo a cada uno en particular como él quiere</a:t>
            </a:r>
            <a:r>
              <a:rPr lang="es-ES" i="1" dirty="0" smtClean="0">
                <a:latin typeface="Bell MT" panose="02020503060305020303" pitchFamily="18" charset="0"/>
              </a:rPr>
              <a:t>”</a:t>
            </a:r>
          </a:p>
          <a:p>
            <a:pPr marL="0" indent="0" algn="ctr">
              <a:buNone/>
            </a:pPr>
            <a:endParaRPr lang="es-ES" dirty="0" smtClean="0"/>
          </a:p>
          <a:p>
            <a:pPr marL="0" indent="0" algn="ctr">
              <a:buNone/>
            </a:pPr>
            <a:r>
              <a:rPr lang="es-ES" dirty="0" smtClean="0"/>
              <a:t>Pero</a:t>
            </a:r>
            <a:r>
              <a:rPr lang="es-ES" dirty="0"/>
              <a:t>, hoy día ni siquiera se predica sobre esta necesidad en las iglesias, como tampoco se predica sobre el pecado y la necesidad de santidad</a:t>
            </a:r>
            <a:r>
              <a:rPr lang="es-ES" dirty="0" smtClean="0"/>
              <a:t>.</a:t>
            </a:r>
          </a:p>
          <a:p>
            <a:pPr marL="0" indent="0" algn="ctr">
              <a:buNone/>
            </a:pPr>
            <a:r>
              <a:rPr lang="es-ES" dirty="0" smtClean="0"/>
              <a:t>Cosa que Dios exige en </a:t>
            </a:r>
            <a:r>
              <a:rPr lang="es-ES" dirty="0"/>
              <a:t>sus </a:t>
            </a:r>
            <a:r>
              <a:rPr lang="es-ES" dirty="0" smtClean="0"/>
              <a:t>hijos:  </a:t>
            </a:r>
            <a:r>
              <a:rPr lang="es-ES" dirty="0" smtClean="0">
                <a:solidFill>
                  <a:srgbClr val="FF0000"/>
                </a:solidFill>
              </a:rPr>
              <a:t>(Lev.11:45). </a:t>
            </a:r>
            <a:r>
              <a:rPr lang="es-ES" dirty="0" smtClean="0"/>
              <a:t>“</a:t>
            </a:r>
            <a:r>
              <a:rPr lang="es-ES" i="1" dirty="0" smtClean="0">
                <a:latin typeface="Bell MT" panose="02020503060305020303" pitchFamily="18" charset="0"/>
              </a:rPr>
              <a:t>seréis</a:t>
            </a:r>
            <a:r>
              <a:rPr lang="es-ES" i="1" dirty="0">
                <a:latin typeface="Bell MT" panose="02020503060305020303" pitchFamily="18" charset="0"/>
              </a:rPr>
              <a:t>, pues, santos, porque yo soy </a:t>
            </a:r>
            <a:r>
              <a:rPr lang="es-ES" i="1" dirty="0" smtClean="0">
                <a:latin typeface="Bell MT" panose="02020503060305020303" pitchFamily="18" charset="0"/>
              </a:rPr>
              <a:t>santo</a:t>
            </a:r>
            <a:r>
              <a:rPr lang="es-ES" dirty="0" smtClean="0"/>
              <a:t>” </a:t>
            </a:r>
            <a:r>
              <a:rPr lang="es-ES" dirty="0" smtClean="0">
                <a:solidFill>
                  <a:srgbClr val="FF0000"/>
                </a:solidFill>
              </a:rPr>
              <a:t>(Ver 1 Ped.1:14-16).</a:t>
            </a:r>
          </a:p>
          <a:p>
            <a:pPr marL="0" indent="0" algn="ctr">
              <a:buNone/>
            </a:pPr>
            <a:r>
              <a:rPr lang="es-ES" dirty="0" smtClean="0"/>
              <a:t>Están </a:t>
            </a:r>
            <a:r>
              <a:rPr lang="es-ES" dirty="0"/>
              <a:t>más interesados en </a:t>
            </a:r>
            <a:r>
              <a:rPr lang="es-ES" dirty="0" smtClean="0"/>
              <a:t>el arreglo del templo, como </a:t>
            </a:r>
            <a:r>
              <a:rPr lang="es-ES" dirty="0"/>
              <a:t>también en pedir </a:t>
            </a:r>
            <a:r>
              <a:rPr lang="es-ES" dirty="0" smtClean="0"/>
              <a:t>dinero para esto o aquello, que no se dan cuenta que lo más importante es tener momentos de oración, como lo </a:t>
            </a:r>
            <a:r>
              <a:rPr lang="es-ES" dirty="0"/>
              <a:t>p</a:t>
            </a:r>
            <a:r>
              <a:rPr lang="es-ES" dirty="0" smtClean="0"/>
              <a:t>edía Cristo </a:t>
            </a:r>
            <a:r>
              <a:rPr lang="es-ES" dirty="0" smtClean="0">
                <a:solidFill>
                  <a:srgbClr val="FF0000"/>
                </a:solidFill>
              </a:rPr>
              <a:t>(Ver Mat.26: 38-41)</a:t>
            </a:r>
            <a:r>
              <a:rPr lang="es-ES" dirty="0" smtClean="0"/>
              <a:t>, esperando que Dios haga un milagros en la transformación del carácter.</a:t>
            </a:r>
            <a:endParaRPr lang="es-ES" dirty="0"/>
          </a:p>
          <a:p>
            <a:pPr marL="0" indent="0" algn="ctr">
              <a:buNone/>
            </a:pPr>
            <a:endParaRPr lang="es-ES" i="1" dirty="0">
              <a:latin typeface="Bell MT" panose="02020503060305020303" pitchFamily="18" charset="0"/>
            </a:endParaRPr>
          </a:p>
        </p:txBody>
      </p:sp>
    </p:spTree>
    <p:extLst>
      <p:ext uri="{BB962C8B-B14F-4D97-AF65-F5344CB8AC3E}">
        <p14:creationId xmlns:p14="http://schemas.microsoft.com/office/powerpoint/2010/main" val="486978010"/>
      </p:ext>
    </p:extLst>
  </p:cSld>
  <p:clrMapOvr>
    <a:masterClrMapping/>
  </p:clrMapOvr>
  <mc:AlternateContent xmlns:mc="http://schemas.openxmlformats.org/markup-compatibility/2006">
    <mc:Choice xmlns:p14="http://schemas.microsoft.com/office/powerpoint/2010/main" Requires="p14">
      <p:transition spd="slow" p14:dur="1250">
        <p14:switch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barn(inVertical)">
                                      <p:cBhvr>
                                        <p:cTn id="7" dur="500"/>
                                        <p:tgtEl>
                                          <p:spTgt spid="3">
                                            <p:txEl>
                                              <p:pRg st="2" end="2"/>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barn(inVertical)">
                                      <p:cBhvr>
                                        <p:cTn id="10" dur="500"/>
                                        <p:tgtEl>
                                          <p:spTgt spid="3">
                                            <p:txEl>
                                              <p:pRg st="3" end="3"/>
                                            </p:txEl>
                                          </p:spTgt>
                                        </p:tgtEl>
                                      </p:cBhvr>
                                    </p:animEffect>
                                  </p:childTnLst>
                                </p:cTn>
                              </p:par>
                              <p:par>
                                <p:cTn id="11" presetID="16" presetClass="entr" presetSubtype="21"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animEffect transition="in" filter="barn(inVertical)">
                                      <p:cBhvr>
                                        <p:cTn id="13"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200" y="327546"/>
            <a:ext cx="10515600" cy="6373505"/>
          </a:xfrm>
        </p:spPr>
        <p:style>
          <a:lnRef idx="2">
            <a:schemeClr val="accent2"/>
          </a:lnRef>
          <a:fillRef idx="1">
            <a:schemeClr val="lt1"/>
          </a:fillRef>
          <a:effectRef idx="0">
            <a:schemeClr val="accent2"/>
          </a:effectRef>
          <a:fontRef idx="minor">
            <a:schemeClr val="dk1"/>
          </a:fontRef>
        </p:style>
        <p:txBody>
          <a:bodyPr>
            <a:normAutofit lnSpcReduction="10000"/>
          </a:bodyPr>
          <a:lstStyle/>
          <a:p>
            <a:pPr marL="0" indent="0" algn="ctr">
              <a:buNone/>
            </a:pPr>
            <a:r>
              <a:rPr lang="es-ES" dirty="0" smtClean="0"/>
              <a:t>Gracias </a:t>
            </a:r>
            <a:r>
              <a:rPr lang="es-ES" dirty="0"/>
              <a:t>a Dios, hemos podido comprobar la sed que hay en el pueblo de Dios, de Dones y manifestaciones sobrenaturales del Espíritu Santo, pero a las iglesias muchas veces se las mantiene dormidas y congeladas espiritualmente, queriendo llenar ese vacío </a:t>
            </a:r>
            <a:r>
              <a:rPr lang="es-ES" dirty="0" smtClean="0"/>
              <a:t>con </a:t>
            </a:r>
            <a:r>
              <a:rPr lang="es-ES" dirty="0"/>
              <a:t>nuevos </a:t>
            </a:r>
            <a:r>
              <a:rPr lang="es-ES" dirty="0" smtClean="0"/>
              <a:t>entretenimientos</a:t>
            </a:r>
            <a:r>
              <a:rPr lang="es-ES" dirty="0" smtClean="0"/>
              <a:t>.</a:t>
            </a:r>
          </a:p>
          <a:p>
            <a:pPr marL="0" indent="0" algn="ctr">
              <a:buNone/>
            </a:pPr>
            <a:r>
              <a:rPr lang="es-ES" dirty="0" smtClean="0"/>
              <a:t>El apóstol Pablo dice: “</a:t>
            </a:r>
            <a:r>
              <a:rPr lang="es-ES" i="1" dirty="0" smtClean="0">
                <a:latin typeface="Bell MT" panose="02020503060305020303" pitchFamily="18" charset="0"/>
              </a:rPr>
              <a:t>Y </a:t>
            </a:r>
            <a:r>
              <a:rPr lang="es-ES" i="1" dirty="0">
                <a:latin typeface="Bell MT" panose="02020503060305020303" pitchFamily="18" charset="0"/>
              </a:rPr>
              <a:t>estuve entre vosotros con debilidad, y mucho temor y temblor; y ni mi palabra ni mi predicación fue con palabras persuasivas de humana sabiduría, sino con demostración del Espíritu y de Poder, para que vuestra fe no esté fundada en la sabiduría de los hombres, sino en el Poder de Dios</a:t>
            </a:r>
            <a:r>
              <a:rPr lang="es-ES" dirty="0"/>
              <a:t>”</a:t>
            </a:r>
          </a:p>
          <a:p>
            <a:pPr marL="0" indent="0" algn="ctr">
              <a:buNone/>
            </a:pPr>
            <a:r>
              <a:rPr lang="es-ES" dirty="0">
                <a:solidFill>
                  <a:srgbClr val="FF0000"/>
                </a:solidFill>
              </a:rPr>
              <a:t>(1 Corintios 2 : 3</a:t>
            </a:r>
            <a:r>
              <a:rPr lang="es-ES" dirty="0" smtClean="0">
                <a:solidFill>
                  <a:srgbClr val="FF0000"/>
                </a:solidFill>
              </a:rPr>
              <a:t>)</a:t>
            </a:r>
          </a:p>
          <a:p>
            <a:pPr marL="0" indent="0" algn="ctr">
              <a:buNone/>
            </a:pPr>
            <a:r>
              <a:rPr lang="es-ES" dirty="0">
                <a:solidFill>
                  <a:srgbClr val="FF0000"/>
                </a:solidFill>
              </a:rPr>
              <a:t> </a:t>
            </a:r>
            <a:r>
              <a:rPr lang="es-ES" dirty="0" smtClean="0"/>
              <a:t>Pero</a:t>
            </a:r>
            <a:r>
              <a:rPr lang="es-ES" dirty="0"/>
              <a:t>, es urgente la necesidad de que toda la Iglesia vuelva a ser llena de poder, procurando que todos los hermanos sean bautizados con el Espíritu Santo y reciban los dones sobrenaturales y el poder de </a:t>
            </a:r>
            <a:r>
              <a:rPr lang="es-ES" dirty="0" smtClean="0"/>
              <a:t>Dios</a:t>
            </a:r>
            <a:r>
              <a:rPr lang="es-ES" dirty="0"/>
              <a:t>,</a:t>
            </a:r>
            <a:r>
              <a:rPr lang="es-ES" dirty="0" smtClean="0"/>
              <a:t> </a:t>
            </a:r>
            <a:r>
              <a:rPr lang="es-ES" dirty="0"/>
              <a:t>p</a:t>
            </a:r>
            <a:r>
              <a:rPr lang="es-ES" dirty="0" smtClean="0"/>
              <a:t>ara que sus vidas sean transformadas, hasta llegar a ser “santos así como Él es santo”. Amen. </a:t>
            </a:r>
            <a:endParaRPr lang="es-ES" dirty="0"/>
          </a:p>
          <a:p>
            <a:pPr marL="0" indent="0" algn="ctr">
              <a:buNone/>
            </a:pPr>
            <a:endParaRPr lang="es-ES" dirty="0">
              <a:solidFill>
                <a:srgbClr val="FF0000"/>
              </a:solidFill>
            </a:endParaRPr>
          </a:p>
        </p:txBody>
      </p:sp>
    </p:spTree>
    <p:extLst>
      <p:ext uri="{BB962C8B-B14F-4D97-AF65-F5344CB8AC3E}">
        <p14:creationId xmlns:p14="http://schemas.microsoft.com/office/powerpoint/2010/main" val="1002680546"/>
      </p:ext>
    </p:extLst>
  </p:cSld>
  <p:clrMapOvr>
    <a:masterClrMapping/>
  </p:clrMapOvr>
  <mc:AlternateContent xmlns:mc="http://schemas.openxmlformats.org/markup-compatibility/2006">
    <mc:Choice xmlns:p14="http://schemas.microsoft.com/office/powerpoint/2010/main" Requires="p14">
      <p:transition spd="slow" p14:dur="1250">
        <p14:switch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barn(inVertical)">
                                      <p:cBhvr>
                                        <p:cTn id="7" dur="500"/>
                                        <p:tgtEl>
                                          <p:spTgt spid="3">
                                            <p:txEl>
                                              <p:pRg st="1" end="1"/>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2" end="2"/>
                                            </p:txEl>
                                          </p:spTgt>
                                        </p:tgtEl>
                                        <p:attrNameLst>
                                          <p:attrName>style.visibility</p:attrName>
                                        </p:attrNameLst>
                                      </p:cBhvr>
                                      <p:to>
                                        <p:strVal val="visible"/>
                                      </p:to>
                                    </p:set>
                                    <p:animEffect transition="in" filter="barn(inVertical)">
                                      <p:cBhvr>
                                        <p:cTn id="10" dur="500"/>
                                        <p:tgtEl>
                                          <p:spTgt spid="3">
                                            <p:txEl>
                                              <p:pRg st="2" end="2"/>
                                            </p:txEl>
                                          </p:spTgt>
                                        </p:tgtEl>
                                      </p:cBhvr>
                                    </p:animEffect>
                                  </p:childTnLst>
                                </p:cTn>
                              </p:par>
                              <p:par>
                                <p:cTn id="11" presetID="16" presetClass="entr" presetSubtype="21"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animEffect transition="in" filter="barn(inVertical)">
                                      <p:cBhvr>
                                        <p:cTn id="13"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508</TotalTime>
  <Words>1292</Words>
  <Application>Microsoft Office PowerPoint</Application>
  <PresentationFormat>Panorámica</PresentationFormat>
  <Paragraphs>43</Paragraphs>
  <Slides>8</Slides>
  <Notes>0</Notes>
  <HiddenSlides>0</HiddenSlides>
  <MMClips>0</MMClips>
  <ScaleCrop>false</ScaleCrop>
  <HeadingPairs>
    <vt:vector size="6" baseType="variant">
      <vt:variant>
        <vt:lpstr>Fuentes usadas</vt:lpstr>
      </vt:variant>
      <vt:variant>
        <vt:i4>5</vt:i4>
      </vt:variant>
      <vt:variant>
        <vt:lpstr>Tema</vt:lpstr>
      </vt:variant>
      <vt:variant>
        <vt:i4>1</vt:i4>
      </vt:variant>
      <vt:variant>
        <vt:lpstr>Títulos de diapositiva</vt:lpstr>
      </vt:variant>
      <vt:variant>
        <vt:i4>8</vt:i4>
      </vt:variant>
    </vt:vector>
  </HeadingPairs>
  <TitlesOfParts>
    <vt:vector size="14" baseType="lpstr">
      <vt:lpstr>Algerian</vt:lpstr>
      <vt:lpstr>Arial</vt:lpstr>
      <vt:lpstr>Bell MT</vt:lpstr>
      <vt:lpstr>Calibri</vt:lpstr>
      <vt:lpstr>Calibri Light</vt:lpstr>
      <vt:lpstr>Tema de Office</vt:lpstr>
      <vt:lpstr>LA MÁS URGENTE Necesidad de la iglesia HOY,  EL DERRAMAMIENTO DEL ESPÍRITU SANTO</vt:lpstr>
      <vt:lpstr>¡CUAL ES LA MÁS URGENTE NECESIDAD DE LA IGLESIA DE HOY?</vt:lpstr>
      <vt:lpstr>El Bautismo del Espíritu Santo: La Urgente Necesidad </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LA MÁS URGENTE NESECIDAD HOY, EL DERRAMAMIENTO DEL ESPÍRITU SANTO</dc:title>
  <dc:creator>Usuario de Windows</dc:creator>
  <cp:lastModifiedBy>Usuario de Windows</cp:lastModifiedBy>
  <cp:revision>43</cp:revision>
  <dcterms:created xsi:type="dcterms:W3CDTF">2017-11-04T11:01:25Z</dcterms:created>
  <dcterms:modified xsi:type="dcterms:W3CDTF">2017-11-10T02:33:27Z</dcterms:modified>
</cp:coreProperties>
</file>